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0" r:id="rId9"/>
    <p:sldId id="262" r:id="rId10"/>
    <p:sldId id="263" r:id="rId11"/>
    <p:sldId id="267" r:id="rId12"/>
    <p:sldId id="268" r:id="rId13"/>
    <p:sldId id="266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 showGuides="1">
      <p:cViewPr varScale="1">
        <p:scale>
          <a:sx n="108" d="100"/>
          <a:sy n="108" d="100"/>
        </p:scale>
        <p:origin x="73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622F-1607-B240-8B0F-A7E84AA9A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453A7-E7B9-2549-A54E-1816B3F52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E67C9-775B-0949-B12F-1634600A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D69A4-706B-394A-8AAF-21FBB0E5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DD2AA-4442-4248-95AC-D1A27993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0D0F2-FA89-C34B-B7DB-726A10A1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E3A6F-59B5-3246-8A8B-392D555C5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4CF1D-091A-2545-A42B-A5C2EA1C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CDE96-12B8-DA44-8AD6-7EBA938B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F63FF-D458-1B4B-8327-C9C5DF4E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492EA-F015-114F-82F8-4B1699D52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DFE66-2E0F-9941-81B9-267D61B5D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D930A-6CE3-7447-96B2-D4E7CE46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9E24-A2C1-2649-8218-DCD761E7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3EE27-C421-DC4A-8740-E70A255A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4AA9-749C-3C40-9A30-360D5DEC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AD55-F941-C243-8510-6A2961302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12E4-3ADC-B94C-9FFD-9F15E121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11846-1675-3040-A2E7-90DA8B28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06909-EA41-3B4C-9451-5E4FFFC3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35B8-C7E7-584D-AFFF-3FAB9A37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E0A03-4600-9744-84BB-FF1FFFA55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B7A45-143A-1944-AB75-2578526E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F1A4F-A5FB-204A-A5E5-F6387F33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8BA73-2885-F142-B621-2B2052E8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F4B6-4C9B-F949-A2E6-DCF9B007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1FBB-0CF4-8A4F-AF83-8DCB145AF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4959A-083F-794E-B026-0B4D0F2C2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21FF9-2055-244F-BD66-66AA1311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76555-3BEF-CD4C-B838-49A79C78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2542F-D145-9246-AF76-1373F56E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C568-C392-8B4F-B322-1C742EA8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E3CC7-9728-6048-ADAA-3175BC319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A0FD4-78F4-E44A-8C6F-625450917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765B8-DDF1-1F45-BE84-537359C04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CCF9-A02F-8747-9FF9-8565842FF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EF8151-0D1E-E049-B397-9F415C79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9C7C7-3AA2-D346-94DF-197427D3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93917B-1517-D244-B33E-ECB5B6A1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1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7ADE-1E0C-6F4B-96B6-556890D5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8E605-5567-0D47-9F0A-DB032F7B0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15197-4E88-6446-BF01-9D2E7B98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A22F4-BA9E-3B42-BCB0-7932C162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35B8D-545B-5244-90E5-F30EC52C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59435-0674-F24D-AE32-589D553C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B95FB-5A9B-6848-B288-69743EE1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D3AF-95F6-8D44-A972-7F725CE4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36D6-C495-CA48-B97D-199451C74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F6B3C-6C2D-9D46-91AB-5E6A54467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E0B9D-EACC-3D43-8AA2-F4429F3E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80B90-FE6F-B449-8BF8-B81E5EBE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3FCB-DC9B-2146-8ECD-B40F39E8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A043-09FC-7F45-A113-7E595EE7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A8E1B-AB4E-EB4A-85B6-E1B01823E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19749-BA2B-6241-B017-9E3D45881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A3F44-1EAA-5444-A78A-319F84D12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A1A13-9BBE-074B-A527-AA78CEDF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3BBE-A147-854C-9129-4D7EC40A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6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33E34-0A33-BF40-A1CF-4BBB90F5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44DE7-1D47-5B49-BE40-F49B88F93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3CE2D-435D-794C-BEA4-C02582438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424B-C878-9E4B-9143-67D1055E2775}" type="datetimeFigureOut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D61CE-FB0E-F549-A6ED-8A8A16731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48959-3E70-AC47-B7CC-58F1C4915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F252-9547-EF4D-97B5-27040F0B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2EA2CE-6167-144F-99BA-02358E50A3DC}"/>
              </a:ext>
            </a:extLst>
          </p:cNvPr>
          <p:cNvSpPr txBox="1"/>
          <p:nvPr/>
        </p:nvSpPr>
        <p:spPr>
          <a:xfrm>
            <a:off x="2306244" y="626699"/>
            <a:ext cx="7579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Applying Telemetry Data to Decision-Making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C987C-AEDF-3648-BDB5-97031F23E1DF}"/>
              </a:ext>
            </a:extLst>
          </p:cNvPr>
          <p:cNvSpPr txBox="1"/>
          <p:nvPr/>
        </p:nvSpPr>
        <p:spPr>
          <a:xfrm>
            <a:off x="3440615" y="1351095"/>
            <a:ext cx="5310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Dr. Charles </a:t>
            </a:r>
            <a:r>
              <a:rPr lang="en-US" sz="2400" dirty="0" err="1"/>
              <a:t>Bangley</a:t>
            </a:r>
            <a:endParaRPr lang="en-US" sz="2400" dirty="0"/>
          </a:p>
          <a:p>
            <a:pPr algn="ctr"/>
            <a:r>
              <a:rPr lang="en-US" sz="2400" dirty="0"/>
              <a:t>Postdoctoral Fellow, Dalhousie University</a:t>
            </a:r>
          </a:p>
          <a:p>
            <a:pPr algn="ctr"/>
            <a:r>
              <a:rPr lang="en-US" sz="2400" dirty="0"/>
              <a:t>FORCE Risk Assessment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CB49A-99AE-CC4D-9B4B-42924AE83F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025" y="5722945"/>
            <a:ext cx="1676318" cy="818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3AAB3-FDFE-2244-BE83-48604969A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286" y="2691045"/>
            <a:ext cx="6531428" cy="31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329B5B-60EF-3545-8EBA-22A29BFF35B4}"/>
              </a:ext>
            </a:extLst>
          </p:cNvPr>
          <p:cNvSpPr txBox="1"/>
          <p:nvPr/>
        </p:nvSpPr>
        <p:spPr>
          <a:xfrm>
            <a:off x="4397370" y="427512"/>
            <a:ext cx="3397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Applying Telemetry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43859-ED80-4045-9B86-EA955B8250F3}"/>
              </a:ext>
            </a:extLst>
          </p:cNvPr>
          <p:cNvSpPr txBox="1"/>
          <p:nvPr/>
        </p:nvSpPr>
        <p:spPr>
          <a:xfrm>
            <a:off x="975912" y="1163781"/>
            <a:ext cx="91337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Applied uses of telemetry results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Seasonal presence and abundance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Designating fishing seasons, time/area closures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Timing restrictions on shipping vessel speed, marine 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719D6-F8B1-8C4F-BD0E-6DCCF63B3E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6353" y="3057817"/>
            <a:ext cx="6679293" cy="3120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61B3A-3605-E541-AAFF-CFD95112A4C1}"/>
              </a:ext>
            </a:extLst>
          </p:cNvPr>
          <p:cNvSpPr txBox="1"/>
          <p:nvPr/>
        </p:nvSpPr>
        <p:spPr>
          <a:xfrm>
            <a:off x="3998695" y="2826718"/>
            <a:ext cx="419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Daily Presence Within the Area of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E0890-B50A-AE48-B487-762251EB833A}"/>
              </a:ext>
            </a:extLst>
          </p:cNvPr>
          <p:cNvSpPr txBox="1"/>
          <p:nvPr/>
        </p:nvSpPr>
        <p:spPr>
          <a:xfrm>
            <a:off x="1940913" y="6209805"/>
            <a:ext cx="8310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Rothermel</a:t>
            </a:r>
            <a:r>
              <a:rPr lang="en-US" sz="1000" dirty="0"/>
              <a:t>, E. R., M. T. </a:t>
            </a:r>
            <a:r>
              <a:rPr lang="en-US" sz="1000" dirty="0" err="1"/>
              <a:t>Balazik</a:t>
            </a:r>
            <a:r>
              <a:rPr lang="en-US" sz="1000" dirty="0"/>
              <a:t>, J. E. Best, M. W. </a:t>
            </a:r>
            <a:r>
              <a:rPr lang="en-US" sz="1000" dirty="0" err="1"/>
              <a:t>Breece</a:t>
            </a:r>
            <a:r>
              <a:rPr lang="en-US" sz="1000" dirty="0"/>
              <a:t>, D. A. Fox, B. I. Gahagan, D. E. </a:t>
            </a:r>
            <a:r>
              <a:rPr lang="en-US" sz="1000" dirty="0" err="1"/>
              <a:t>Haulsee</a:t>
            </a:r>
            <a:r>
              <a:rPr lang="en-US" sz="1000" dirty="0"/>
              <a:t>, A. L. Higgs, M. H. P. O’Brien, M. J. Oliver, I. A. Park, and D. H. </a:t>
            </a:r>
            <a:r>
              <a:rPr lang="en-US" sz="1000" dirty="0" err="1"/>
              <a:t>Secor</a:t>
            </a:r>
            <a:r>
              <a:rPr lang="en-US" sz="1000" dirty="0"/>
              <a:t>. 2020. Comparative migration ecology of striped bass and Atlantic sturgeon in the US southern Mid-Atlantic Bight flyway. PLOS One 15: e0234442.</a:t>
            </a:r>
          </a:p>
        </p:txBody>
      </p:sp>
    </p:spTree>
    <p:extLst>
      <p:ext uri="{BB962C8B-B14F-4D97-AF65-F5344CB8AC3E}">
        <p14:creationId xmlns:p14="http://schemas.microsoft.com/office/powerpoint/2010/main" val="140454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6C4FFF-62B0-C942-B649-077E9C5E7648}"/>
              </a:ext>
            </a:extLst>
          </p:cNvPr>
          <p:cNvSpPr txBox="1"/>
          <p:nvPr/>
        </p:nvSpPr>
        <p:spPr>
          <a:xfrm>
            <a:off x="4397370" y="427512"/>
            <a:ext cx="3397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Applying Telemetry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7AA68-CF8F-534B-BF6E-36020F9D0FA2}"/>
              </a:ext>
            </a:extLst>
          </p:cNvPr>
          <p:cNvSpPr txBox="1"/>
          <p:nvPr/>
        </p:nvSpPr>
        <p:spPr>
          <a:xfrm>
            <a:off x="975912" y="1163781"/>
            <a:ext cx="84033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Applied uses of telemetry results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Movement behavior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Identifying important habitats based on behavioral changes</a:t>
            </a:r>
          </a:p>
          <a:p>
            <a:pPr marL="1257300" lvl="2" indent="-342900">
              <a:buFontTx/>
              <a:buChar char="-"/>
            </a:pPr>
            <a:r>
              <a:rPr lang="en-US" sz="2400" dirty="0"/>
              <a:t>Animals “slow down” in foraging and nursery habitats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Survivorship and sublethal effects of capture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67C36-F77F-6740-808B-0337AFCD4B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156" y="3429000"/>
            <a:ext cx="6303688" cy="2968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E9A7F-6794-384D-B504-37FF9938ABB0}"/>
              </a:ext>
            </a:extLst>
          </p:cNvPr>
          <p:cNvSpPr txBox="1"/>
          <p:nvPr/>
        </p:nvSpPr>
        <p:spPr>
          <a:xfrm>
            <a:off x="2224644" y="6323520"/>
            <a:ext cx="7742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Ogburn, M. B., C. W. </a:t>
            </a:r>
            <a:r>
              <a:rPr lang="en-US" sz="1000" dirty="0" err="1"/>
              <a:t>Bangley</a:t>
            </a:r>
            <a:r>
              <a:rPr lang="en-US" sz="1000" dirty="0"/>
              <a:t>, R. Aguilar, R. A. Fisher, M. C. Curran, S. F. Webb, and A. H. Hines. 2018. Migratory connectivity and philopatry of cownose rays </a:t>
            </a:r>
            <a:r>
              <a:rPr lang="en-US" sz="1000" i="1" dirty="0" err="1"/>
              <a:t>Rhinoptera</a:t>
            </a:r>
            <a:r>
              <a:rPr lang="en-US" sz="1000" i="1" dirty="0"/>
              <a:t> </a:t>
            </a:r>
            <a:r>
              <a:rPr lang="en-US" sz="1000" i="1" dirty="0" err="1"/>
              <a:t>bonasus</a:t>
            </a:r>
            <a:r>
              <a:rPr lang="en-US" sz="1000" i="1" dirty="0"/>
              <a:t> </a:t>
            </a:r>
            <a:r>
              <a:rPr lang="en-US" sz="1000" dirty="0"/>
              <a:t>along the Atlantic coast, USA. Marine Ecology Progress Series 602: 197-211.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D7F93-793A-E244-BF3F-43902DA6D2D8}"/>
              </a:ext>
            </a:extLst>
          </p:cNvPr>
          <p:cNvSpPr txBox="1"/>
          <p:nvPr/>
        </p:nvSpPr>
        <p:spPr>
          <a:xfrm>
            <a:off x="3020702" y="3278446"/>
            <a:ext cx="615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Movement Behavior at Different Areas of the Migratory Range</a:t>
            </a:r>
          </a:p>
        </p:txBody>
      </p:sp>
    </p:spTree>
    <p:extLst>
      <p:ext uri="{BB962C8B-B14F-4D97-AF65-F5344CB8AC3E}">
        <p14:creationId xmlns:p14="http://schemas.microsoft.com/office/powerpoint/2010/main" val="269109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62C670-A84F-164A-A2B3-EA0FD3B4CCD6}"/>
              </a:ext>
            </a:extLst>
          </p:cNvPr>
          <p:cNvSpPr txBox="1"/>
          <p:nvPr/>
        </p:nvSpPr>
        <p:spPr>
          <a:xfrm>
            <a:off x="2080561" y="427512"/>
            <a:ext cx="8030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Case Study – Atlantic Sturgeon in Delaware Bay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E12B6-7C86-BD4D-8425-2101BFC6577C}"/>
              </a:ext>
            </a:extLst>
          </p:cNvPr>
          <p:cNvSpPr txBox="1"/>
          <p:nvPr/>
        </p:nvSpPr>
        <p:spPr>
          <a:xfrm>
            <a:off x="1274103" y="1223159"/>
            <a:ext cx="964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problem – vessel strikes on a vulnerable population of Atlantic sturgeon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6C975-03DD-D949-A49C-74AE9170B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997" y="2055616"/>
            <a:ext cx="6286005" cy="4018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7E944-306B-0A4B-B6E3-992C0144239B}"/>
              </a:ext>
            </a:extLst>
          </p:cNvPr>
          <p:cNvSpPr txBox="1"/>
          <p:nvPr/>
        </p:nvSpPr>
        <p:spPr>
          <a:xfrm>
            <a:off x="2952997" y="5828006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Dan Wagoner</a:t>
            </a:r>
          </a:p>
        </p:txBody>
      </p:sp>
    </p:spTree>
    <p:extLst>
      <p:ext uri="{BB962C8B-B14F-4D97-AF65-F5344CB8AC3E}">
        <p14:creationId xmlns:p14="http://schemas.microsoft.com/office/powerpoint/2010/main" val="2865255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67779-AAD8-F449-83CE-CF2EB42333F1}"/>
              </a:ext>
            </a:extLst>
          </p:cNvPr>
          <p:cNvSpPr txBox="1"/>
          <p:nvPr/>
        </p:nvSpPr>
        <p:spPr>
          <a:xfrm>
            <a:off x="2080561" y="427512"/>
            <a:ext cx="8030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Case Study – Atlantic Sturgeon in Delaware Bay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AD0CA-224E-B543-9819-4999EB7489EF}"/>
              </a:ext>
            </a:extLst>
          </p:cNvPr>
          <p:cNvSpPr txBox="1"/>
          <p:nvPr/>
        </p:nvSpPr>
        <p:spPr>
          <a:xfrm>
            <a:off x="1003936" y="1211283"/>
            <a:ext cx="10184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Breece</a:t>
            </a:r>
            <a:r>
              <a:rPr lang="en-US" sz="2400" dirty="0"/>
              <a:t> et al. (2018) – used combination of presence and movement behavior from telemetry data to model areas of residence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Identified potential critical habitat near the bay mouth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Results can be used to establish protected areas and control vessel traffic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06AD9-018B-674C-ACE1-3DF610960ECF}"/>
              </a:ext>
            </a:extLst>
          </p:cNvPr>
          <p:cNvSpPr txBox="1"/>
          <p:nvPr/>
        </p:nvSpPr>
        <p:spPr>
          <a:xfrm>
            <a:off x="998783" y="5937663"/>
            <a:ext cx="522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Breece</a:t>
            </a:r>
            <a:r>
              <a:rPr lang="en-US" sz="1000" dirty="0"/>
              <a:t>, M. W., D. A. Fox, and M. J. Oliver. 2018. Environmental drivers of Atlantic sturgeon movement and residency in the Delaware Bay. Marine and Coastal Fisheries 10: 269-280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45D65-8524-2F47-9C97-220E9AC902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172" y="2863984"/>
            <a:ext cx="2662464" cy="2883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F934C-DE51-154A-9891-250529B241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900" y="2780943"/>
            <a:ext cx="3178900" cy="383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1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F8B26-82D1-BC4D-8780-57394F78AFCC}"/>
              </a:ext>
            </a:extLst>
          </p:cNvPr>
          <p:cNvSpPr txBox="1"/>
          <p:nvPr/>
        </p:nvSpPr>
        <p:spPr>
          <a:xfrm>
            <a:off x="1295260" y="427512"/>
            <a:ext cx="9601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Case Study – Protected Areas for Highly Migratory Sharks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84581-6588-9D42-9B5D-814220FE4316}"/>
              </a:ext>
            </a:extLst>
          </p:cNvPr>
          <p:cNvSpPr txBox="1"/>
          <p:nvPr/>
        </p:nvSpPr>
        <p:spPr>
          <a:xfrm>
            <a:off x="990035" y="1235033"/>
            <a:ext cx="10211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problem – Uncertainty of the effectiveness of protected areas for highly migratory species (sharks in this case)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3579D-1CE2-0246-8D7D-03DD67962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401124"/>
            <a:ext cx="5334000" cy="35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1540E3-6281-9240-A2B8-1FB5D5076612}"/>
              </a:ext>
            </a:extLst>
          </p:cNvPr>
          <p:cNvSpPr txBox="1"/>
          <p:nvPr/>
        </p:nvSpPr>
        <p:spPr>
          <a:xfrm>
            <a:off x="3429000" y="5710903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Andy </a:t>
            </a:r>
            <a:r>
              <a:rPr lang="en-US" sz="1000" dirty="0" err="1">
                <a:solidFill>
                  <a:schemeClr val="bg1"/>
                </a:solidFill>
              </a:rPr>
              <a:t>Murch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3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DCFF3-7646-3849-A632-B3DA886FB1CB}"/>
              </a:ext>
            </a:extLst>
          </p:cNvPr>
          <p:cNvSpPr txBox="1"/>
          <p:nvPr/>
        </p:nvSpPr>
        <p:spPr>
          <a:xfrm>
            <a:off x="1295260" y="427512"/>
            <a:ext cx="9601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Case Study – Protected Areas for Highly Migratory Sharks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EF4BC-F43E-7A47-8D27-0E42C5C0C32C}"/>
              </a:ext>
            </a:extLst>
          </p:cNvPr>
          <p:cNvSpPr txBox="1"/>
          <p:nvPr/>
        </p:nvSpPr>
        <p:spPr>
          <a:xfrm>
            <a:off x="705056" y="1175657"/>
            <a:ext cx="10781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Calich</a:t>
            </a:r>
            <a:r>
              <a:rPr lang="en-US" sz="2400" dirty="0"/>
              <a:t> et al. (2018)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Modeled habitat suitability for three shark species (great hammerhead, tiger, bull) from satellite telemetry positions and environmental data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Assessed overlap between highly suitable habitat and areas with restricted longline fishing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8A282-1659-024E-B735-3C9ADFE036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677" y="3161092"/>
            <a:ext cx="3954483" cy="2950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00539-FA71-5B44-92FA-1CD1C74594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668" y="2730650"/>
            <a:ext cx="2386717" cy="3811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EAF645-24FF-FD43-8C4E-67CAE3167A97}"/>
              </a:ext>
            </a:extLst>
          </p:cNvPr>
          <p:cNvSpPr txBox="1"/>
          <p:nvPr/>
        </p:nvSpPr>
        <p:spPr>
          <a:xfrm>
            <a:off x="819396" y="6112088"/>
            <a:ext cx="6187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Calich</a:t>
            </a:r>
            <a:r>
              <a:rPr lang="en-US" sz="1000" dirty="0"/>
              <a:t>, H., M. </a:t>
            </a:r>
            <a:r>
              <a:rPr lang="en-US" sz="1000" dirty="0" err="1"/>
              <a:t>Estevanez</a:t>
            </a:r>
            <a:r>
              <a:rPr lang="en-US" sz="1000" dirty="0"/>
              <a:t>, N. </a:t>
            </a:r>
            <a:r>
              <a:rPr lang="en-US" sz="1000" dirty="0" err="1"/>
              <a:t>Hammerschlag</a:t>
            </a:r>
            <a:r>
              <a:rPr lang="en-US" sz="1000" dirty="0"/>
              <a:t>. 2018. Overlap between highly suitable habitats and longline gear management areas reveals vulnerable and protected regions for highly migratory sharks. Marine Ecology Progress Series 602: 183-195.</a:t>
            </a:r>
          </a:p>
        </p:txBody>
      </p:sp>
    </p:spTree>
    <p:extLst>
      <p:ext uri="{BB962C8B-B14F-4D97-AF65-F5344CB8AC3E}">
        <p14:creationId xmlns:p14="http://schemas.microsoft.com/office/powerpoint/2010/main" val="54695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9C319-E11D-3347-A103-A8C4DA6E33FF}"/>
              </a:ext>
            </a:extLst>
          </p:cNvPr>
          <p:cNvSpPr txBox="1"/>
          <p:nvPr/>
        </p:nvSpPr>
        <p:spPr>
          <a:xfrm>
            <a:off x="1295260" y="427512"/>
            <a:ext cx="9601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Case Study – Protected Areas for Highly Migratory Sharks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CDCE0-91AE-7245-9A8B-F3DF909F26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702" y="2371030"/>
            <a:ext cx="5971357" cy="3863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175BC-D36C-8B43-AEF6-C77390D4B9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252" y="2345027"/>
            <a:ext cx="3010621" cy="3896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38856C-C908-B14F-A5FE-346AF681562B}"/>
              </a:ext>
            </a:extLst>
          </p:cNvPr>
          <p:cNvSpPr txBox="1"/>
          <p:nvPr/>
        </p:nvSpPr>
        <p:spPr>
          <a:xfrm>
            <a:off x="1208556" y="1170701"/>
            <a:ext cx="9992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Bangley</a:t>
            </a:r>
            <a:r>
              <a:rPr lang="en-US" sz="2400" dirty="0"/>
              <a:t> et al. (In Press) – applied a similar approach using acoustic telemetry to assess dusky shark overlap with offshore development and restricted areas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Receiver networks make satellite telemetry-like coverage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AF85D1-529C-884B-B674-4E8ABDF31D27}"/>
              </a:ext>
            </a:extLst>
          </p:cNvPr>
          <p:cNvSpPr/>
          <p:nvPr/>
        </p:nvSpPr>
        <p:spPr>
          <a:xfrm>
            <a:off x="2962533" y="6171057"/>
            <a:ext cx="6369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ea typeface="SimSun" panose="02010600030101010101" pitchFamily="2" charset="-122"/>
              </a:rPr>
              <a:t>Bangley</a:t>
            </a:r>
            <a:r>
              <a:rPr lang="en-US" sz="1000" dirty="0">
                <a:ea typeface="SimSun" panose="02010600030101010101" pitchFamily="2" charset="-122"/>
              </a:rPr>
              <a:t>, C.W.,</a:t>
            </a:r>
            <a:r>
              <a:rPr lang="en-US" sz="1000" b="1" dirty="0">
                <a:ea typeface="SimSun" panose="02010600030101010101" pitchFamily="2" charset="-122"/>
              </a:rPr>
              <a:t> </a:t>
            </a:r>
            <a:r>
              <a:rPr lang="en-US" sz="1000" dirty="0">
                <a:ea typeface="SimSun" panose="02010600030101010101" pitchFamily="2" charset="-122"/>
              </a:rPr>
              <a:t>T.H. Curtis, D.H. </a:t>
            </a:r>
            <a:r>
              <a:rPr lang="en-US" sz="1000" dirty="0" err="1">
                <a:ea typeface="SimSun" panose="02010600030101010101" pitchFamily="2" charset="-122"/>
              </a:rPr>
              <a:t>Secor</a:t>
            </a:r>
            <a:r>
              <a:rPr lang="en-US" sz="1000" dirty="0">
                <a:ea typeface="SimSun" panose="02010600030101010101" pitchFamily="2" charset="-122"/>
              </a:rPr>
              <a:t>, R.J. Latour, and M.B. Ogburn. In Press. Identifying important Dusky Shark habitat in the Northwest Atlantic Ocean using acoustic telemetry and spatial modeling. Marine and Coastal Fisheries</a:t>
            </a:r>
          </a:p>
        </p:txBody>
      </p:sp>
    </p:spTree>
    <p:extLst>
      <p:ext uri="{BB962C8B-B14F-4D97-AF65-F5344CB8AC3E}">
        <p14:creationId xmlns:p14="http://schemas.microsoft.com/office/powerpoint/2010/main" val="315742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9D8792-D834-E241-AE90-BBF56C788C2C}"/>
              </a:ext>
            </a:extLst>
          </p:cNvPr>
          <p:cNvSpPr txBox="1"/>
          <p:nvPr/>
        </p:nvSpPr>
        <p:spPr>
          <a:xfrm>
            <a:off x="5069851" y="427512"/>
            <a:ext cx="2052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3104A-E906-FE42-937F-6D9826432B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374" y="1389412"/>
            <a:ext cx="6167252" cy="46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2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A6E66B-DCB2-C048-B9A8-E8EBFDC64E41}"/>
              </a:ext>
            </a:extLst>
          </p:cNvPr>
          <p:cNvSpPr txBox="1"/>
          <p:nvPr/>
        </p:nvSpPr>
        <p:spPr>
          <a:xfrm>
            <a:off x="4756338" y="427512"/>
            <a:ext cx="2679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Topics Covered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3F483-6654-C040-9275-3A80C848202A}"/>
              </a:ext>
            </a:extLst>
          </p:cNvPr>
          <p:cNvSpPr txBox="1"/>
          <p:nvPr/>
        </p:nvSpPr>
        <p:spPr>
          <a:xfrm>
            <a:off x="2256469" y="1413164"/>
            <a:ext cx="76790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Factoring the type of question into telemetry studies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Applying telemetry results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Case studies of telemetry results applied to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52251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4A166E-9461-1547-B849-EDE345D436D7}"/>
              </a:ext>
            </a:extLst>
          </p:cNvPr>
          <p:cNvSpPr txBox="1"/>
          <p:nvPr/>
        </p:nvSpPr>
        <p:spPr>
          <a:xfrm>
            <a:off x="4427536" y="427512"/>
            <a:ext cx="3336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Types of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3BEEB5-208D-8C40-AC68-6D63D9559B6B}"/>
              </a:ext>
            </a:extLst>
          </p:cNvPr>
          <p:cNvSpPr txBox="1"/>
          <p:nvPr/>
        </p:nvSpPr>
        <p:spPr>
          <a:xfrm>
            <a:off x="1099092" y="1258784"/>
            <a:ext cx="999382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type of question can influence your whole workflow</a:t>
            </a:r>
          </a:p>
          <a:p>
            <a:endParaRPr lang="en-US" sz="2400" dirty="0"/>
          </a:p>
          <a:p>
            <a:r>
              <a:rPr lang="en-US" sz="2400" b="1" dirty="0"/>
              <a:t>Descriptive Questions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individuals of this species are in the local environment?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What seasonal and environmental conditions are associated with presence?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Where does this species go when it’s not locally present?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b="1" dirty="0"/>
              <a:t>Hypothesis-Driven Questions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Are there differences in migration or presence by sex, size, etc.?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might this species interact with fisheries, infrastructure, etc.?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will environmental changes affect the local presence of this species?</a:t>
            </a:r>
          </a:p>
        </p:txBody>
      </p:sp>
    </p:spTree>
    <p:extLst>
      <p:ext uri="{BB962C8B-B14F-4D97-AF65-F5344CB8AC3E}">
        <p14:creationId xmlns:p14="http://schemas.microsoft.com/office/powerpoint/2010/main" val="310240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100ACB-32B5-174B-AD35-8DF4848A1D27}"/>
              </a:ext>
            </a:extLst>
          </p:cNvPr>
          <p:cNvSpPr txBox="1"/>
          <p:nvPr/>
        </p:nvSpPr>
        <p:spPr>
          <a:xfrm>
            <a:off x="4427536" y="427512"/>
            <a:ext cx="3336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Types of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B42E0-82CB-1849-A3FA-EAA1817A52FF}"/>
              </a:ext>
            </a:extLst>
          </p:cNvPr>
          <p:cNvSpPr txBox="1"/>
          <p:nvPr/>
        </p:nvSpPr>
        <p:spPr>
          <a:xfrm>
            <a:off x="1099092" y="1258784"/>
            <a:ext cx="7207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type of question can influence your whole workflow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3862F-E2A6-5F42-BC04-0C446B333587}"/>
              </a:ext>
            </a:extLst>
          </p:cNvPr>
          <p:cNvSpPr txBox="1"/>
          <p:nvPr/>
        </p:nvSpPr>
        <p:spPr>
          <a:xfrm>
            <a:off x="2434442" y="1736114"/>
            <a:ext cx="1615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Descriptive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EC814B-6B8F-C44D-84B7-ECEF2234FB68}"/>
              </a:ext>
            </a:extLst>
          </p:cNvPr>
          <p:cNvSpPr txBox="1"/>
          <p:nvPr/>
        </p:nvSpPr>
        <p:spPr>
          <a:xfrm>
            <a:off x="7764475" y="1736113"/>
            <a:ext cx="254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Hypothesis-Driven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A0D175-6604-1A43-89F9-3DD014455E36}"/>
              </a:ext>
            </a:extLst>
          </p:cNvPr>
          <p:cNvSpPr/>
          <p:nvPr/>
        </p:nvSpPr>
        <p:spPr>
          <a:xfrm>
            <a:off x="2167350" y="2197778"/>
            <a:ext cx="2149434" cy="712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Deploy Tags and Receivers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E2D0F7-8736-8643-93CB-1EB2691A7955}"/>
              </a:ext>
            </a:extLst>
          </p:cNvPr>
          <p:cNvSpPr/>
          <p:nvPr/>
        </p:nvSpPr>
        <p:spPr>
          <a:xfrm>
            <a:off x="2167350" y="3305341"/>
            <a:ext cx="2149434" cy="712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Basic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A75DE-35D1-5C43-ACD2-C079784D7057}"/>
              </a:ext>
            </a:extLst>
          </p:cNvPr>
          <p:cNvSpPr/>
          <p:nvPr/>
        </p:nvSpPr>
        <p:spPr>
          <a:xfrm>
            <a:off x="2167350" y="4412904"/>
            <a:ext cx="2149434" cy="712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Apply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FC42F-9ABC-B848-94F8-EF600366AC49}"/>
              </a:ext>
            </a:extLst>
          </p:cNvPr>
          <p:cNvSpPr/>
          <p:nvPr/>
        </p:nvSpPr>
        <p:spPr>
          <a:xfrm>
            <a:off x="2167350" y="5521309"/>
            <a:ext cx="2149434" cy="712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Question-Specific Analysis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C46A985-C0A7-9B42-AADD-4D7739060FEA}"/>
              </a:ext>
            </a:extLst>
          </p:cNvPr>
          <p:cNvSpPr/>
          <p:nvPr/>
        </p:nvSpPr>
        <p:spPr>
          <a:xfrm>
            <a:off x="3087688" y="2910297"/>
            <a:ext cx="308758" cy="3950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C19F0033-B0DB-874C-95E7-A0FDA40EB5A9}"/>
              </a:ext>
            </a:extLst>
          </p:cNvPr>
          <p:cNvSpPr/>
          <p:nvPr/>
        </p:nvSpPr>
        <p:spPr>
          <a:xfrm>
            <a:off x="3087688" y="4017860"/>
            <a:ext cx="308758" cy="3950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EE0827CA-9F05-4E49-B109-03C7786C0AB8}"/>
              </a:ext>
            </a:extLst>
          </p:cNvPr>
          <p:cNvSpPr/>
          <p:nvPr/>
        </p:nvSpPr>
        <p:spPr>
          <a:xfrm>
            <a:off x="3087688" y="5125423"/>
            <a:ext cx="308758" cy="3950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E53D3D-9A4E-514B-9607-E2D81701082E}"/>
              </a:ext>
            </a:extLst>
          </p:cNvPr>
          <p:cNvSpPr/>
          <p:nvPr/>
        </p:nvSpPr>
        <p:spPr>
          <a:xfrm>
            <a:off x="7936779" y="2197778"/>
            <a:ext cx="2149434" cy="712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Apply Questions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CB5E7C-F951-2844-9F99-E36097A3789C}"/>
              </a:ext>
            </a:extLst>
          </p:cNvPr>
          <p:cNvSpPr/>
          <p:nvPr/>
        </p:nvSpPr>
        <p:spPr>
          <a:xfrm>
            <a:off x="7936779" y="3305341"/>
            <a:ext cx="2149434" cy="712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Question-Specific Deployment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925AFF-6800-DE49-B792-DF0606601615}"/>
              </a:ext>
            </a:extLst>
          </p:cNvPr>
          <p:cNvSpPr/>
          <p:nvPr/>
        </p:nvSpPr>
        <p:spPr>
          <a:xfrm>
            <a:off x="7936779" y="4412904"/>
            <a:ext cx="2149434" cy="712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565881-082D-B64C-B394-D7D0B67F2DB9}"/>
              </a:ext>
            </a:extLst>
          </p:cNvPr>
          <p:cNvSpPr/>
          <p:nvPr/>
        </p:nvSpPr>
        <p:spPr>
          <a:xfrm>
            <a:off x="7936779" y="5521309"/>
            <a:ext cx="2149434" cy="712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Answer Questions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73CB3EAD-8723-054D-BDEE-3B2197556104}"/>
              </a:ext>
            </a:extLst>
          </p:cNvPr>
          <p:cNvSpPr/>
          <p:nvPr/>
        </p:nvSpPr>
        <p:spPr>
          <a:xfrm>
            <a:off x="8857117" y="2910297"/>
            <a:ext cx="308758" cy="3950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F3A65E5B-533C-EB4A-BAD1-6499EEB1464D}"/>
              </a:ext>
            </a:extLst>
          </p:cNvPr>
          <p:cNvSpPr/>
          <p:nvPr/>
        </p:nvSpPr>
        <p:spPr>
          <a:xfrm>
            <a:off x="8857117" y="4017860"/>
            <a:ext cx="308758" cy="3950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913A976D-378B-0740-889D-5329DBEFF104}"/>
              </a:ext>
            </a:extLst>
          </p:cNvPr>
          <p:cNvSpPr/>
          <p:nvPr/>
        </p:nvSpPr>
        <p:spPr>
          <a:xfrm>
            <a:off x="8857117" y="5125423"/>
            <a:ext cx="308758" cy="3950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CDEB44C-5611-3044-A591-EBD2370D33AD}"/>
              </a:ext>
            </a:extLst>
          </p:cNvPr>
          <p:cNvSpPr/>
          <p:nvPr/>
        </p:nvSpPr>
        <p:spPr>
          <a:xfrm rot="977115">
            <a:off x="4409550" y="4042097"/>
            <a:ext cx="3525210" cy="3761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F297C-70D8-3347-914D-775D93662EF9}"/>
              </a:ext>
            </a:extLst>
          </p:cNvPr>
          <p:cNvSpPr txBox="1"/>
          <p:nvPr/>
        </p:nvSpPr>
        <p:spPr>
          <a:xfrm rot="963353">
            <a:off x="5172887" y="3677155"/>
            <a:ext cx="18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Existing Data Sets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C230C8A0-531B-0043-B692-31D880164F72}"/>
              </a:ext>
            </a:extLst>
          </p:cNvPr>
          <p:cNvSpPr/>
          <p:nvPr/>
        </p:nvSpPr>
        <p:spPr>
          <a:xfrm>
            <a:off x="4536373" y="5687321"/>
            <a:ext cx="3185549" cy="3804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7E9B91-E262-934A-A1E0-9E67890316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325" y="4215382"/>
            <a:ext cx="1070675" cy="5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BD1543-754A-B642-BB07-199849F7A67F}"/>
              </a:ext>
            </a:extLst>
          </p:cNvPr>
          <p:cNvSpPr txBox="1"/>
          <p:nvPr/>
        </p:nvSpPr>
        <p:spPr>
          <a:xfrm>
            <a:off x="4427536" y="427512"/>
            <a:ext cx="3336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Types of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5FC4C-3AC7-A04F-B1F5-D8EA15EBA301}"/>
              </a:ext>
            </a:extLst>
          </p:cNvPr>
          <p:cNvSpPr txBox="1"/>
          <p:nvPr/>
        </p:nvSpPr>
        <p:spPr>
          <a:xfrm>
            <a:off x="1163782" y="1258785"/>
            <a:ext cx="83988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type of question can influence deployment strategies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Tag everything you can or target specific sexes, life stages, etc.?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Maximize receiver coverage area or target specific sites?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Long-term vs. short-term data collection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5B19D-8513-BC40-9BE4-DCADB4F1E5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846" y="3276869"/>
            <a:ext cx="3140155" cy="253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C2C1AF-DE8D-5542-83B4-201AE4A87471}"/>
              </a:ext>
            </a:extLst>
          </p:cNvPr>
          <p:cNvSpPr txBox="1"/>
          <p:nvPr/>
        </p:nvSpPr>
        <p:spPr>
          <a:xfrm>
            <a:off x="497339" y="5901756"/>
            <a:ext cx="4651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Heupel</a:t>
            </a:r>
            <a:r>
              <a:rPr lang="en-US" sz="1000" dirty="0"/>
              <a:t>, M.R. and C. A. </a:t>
            </a:r>
            <a:r>
              <a:rPr lang="en-US" sz="1000" dirty="0" err="1"/>
              <a:t>Simpfendorfer</a:t>
            </a:r>
            <a:r>
              <a:rPr lang="en-US" sz="1000" dirty="0"/>
              <a:t>. 2002. Estimation of mortality of juvenile blacktip sharks </a:t>
            </a:r>
            <a:r>
              <a:rPr lang="en-US" sz="1000" i="1" dirty="0" err="1"/>
              <a:t>Carcharhinus</a:t>
            </a:r>
            <a:r>
              <a:rPr lang="en-US" sz="1000" i="1" dirty="0"/>
              <a:t> </a:t>
            </a:r>
            <a:r>
              <a:rPr lang="en-US" sz="1000" i="1" dirty="0" err="1"/>
              <a:t>limbatus</a:t>
            </a:r>
            <a:r>
              <a:rPr lang="en-US" sz="1000" i="1" dirty="0"/>
              <a:t>,</a:t>
            </a:r>
            <a:r>
              <a:rPr lang="en-US" sz="1000" dirty="0"/>
              <a:t> within a nursery area using telemetry data. Canadian Journal of Fisheries and Aquatic Sciences 59: 624-632.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BE49A2-4A98-D749-9600-AAAEBE3B9D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875" y="3276869"/>
            <a:ext cx="3588330" cy="2532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A55DF6-13EA-414F-854A-BFF84CBF90F4}"/>
              </a:ext>
            </a:extLst>
          </p:cNvPr>
          <p:cNvSpPr txBox="1"/>
          <p:nvPr/>
        </p:nvSpPr>
        <p:spPr>
          <a:xfrm>
            <a:off x="5363201" y="5914913"/>
            <a:ext cx="5664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Rothermel</a:t>
            </a:r>
            <a:r>
              <a:rPr lang="en-US" sz="1000" dirty="0"/>
              <a:t>, E. R., M. T. </a:t>
            </a:r>
            <a:r>
              <a:rPr lang="en-US" sz="1000" dirty="0" err="1"/>
              <a:t>Balazik</a:t>
            </a:r>
            <a:r>
              <a:rPr lang="en-US" sz="1000" dirty="0"/>
              <a:t>, J. E. Best, M. W. </a:t>
            </a:r>
            <a:r>
              <a:rPr lang="en-US" sz="1000" dirty="0" err="1"/>
              <a:t>Breece</a:t>
            </a:r>
            <a:r>
              <a:rPr lang="en-US" sz="1000" dirty="0"/>
              <a:t>, D. A. Fox, B. I. Gahagan, D. E. </a:t>
            </a:r>
            <a:r>
              <a:rPr lang="en-US" sz="1000" dirty="0" err="1"/>
              <a:t>Haulsee</a:t>
            </a:r>
            <a:r>
              <a:rPr lang="en-US" sz="1000" dirty="0"/>
              <a:t>, A. L. Higgs, M. H. P. O’Brien, M. J. Oliver, I. A. Park, and D. H. </a:t>
            </a:r>
            <a:r>
              <a:rPr lang="en-US" sz="1000" dirty="0" err="1"/>
              <a:t>Secor</a:t>
            </a:r>
            <a:r>
              <a:rPr lang="en-US" sz="1000" dirty="0"/>
              <a:t>. 2020. Comparative migration ecology of striped bass and Atlantic sturgeon in the US southern Mid-Atlantic Bight flyway. PLOS One 15: e0234442.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7E410-CCA7-8044-B732-055F946A0B1C}"/>
              </a:ext>
            </a:extLst>
          </p:cNvPr>
          <p:cNvSpPr txBox="1"/>
          <p:nvPr/>
        </p:nvSpPr>
        <p:spPr>
          <a:xfrm>
            <a:off x="1605249" y="2911549"/>
            <a:ext cx="243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Even Receiver Coverage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4B8E10-6226-0A4D-B25F-ED8579C63343}"/>
              </a:ext>
            </a:extLst>
          </p:cNvPr>
          <p:cNvSpPr txBox="1"/>
          <p:nvPr/>
        </p:nvSpPr>
        <p:spPr>
          <a:xfrm>
            <a:off x="6782489" y="2911549"/>
            <a:ext cx="280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Targeted Receiver Coverage</a:t>
            </a:r>
          </a:p>
        </p:txBody>
      </p:sp>
    </p:spTree>
    <p:extLst>
      <p:ext uri="{BB962C8B-B14F-4D97-AF65-F5344CB8AC3E}">
        <p14:creationId xmlns:p14="http://schemas.microsoft.com/office/powerpoint/2010/main" val="288268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3821E4-E83F-E44A-8F89-39A51F27AEDC}"/>
              </a:ext>
            </a:extLst>
          </p:cNvPr>
          <p:cNvSpPr txBox="1"/>
          <p:nvPr/>
        </p:nvSpPr>
        <p:spPr>
          <a:xfrm>
            <a:off x="4427536" y="427512"/>
            <a:ext cx="3336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Types of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534F5-F8AB-4749-89E1-EABBD726D45F}"/>
              </a:ext>
            </a:extLst>
          </p:cNvPr>
          <p:cNvSpPr txBox="1"/>
          <p:nvPr/>
        </p:nvSpPr>
        <p:spPr>
          <a:xfrm>
            <a:off x="1132044" y="1258785"/>
            <a:ext cx="9959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type of question can influence the choice of telemetry variables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Presence – at a given receiver or within a given area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Often summarized over periods of time (i.e. daily presence)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Can be used as presence/absence records for habitat models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Abundance – number of individuals detected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Also often summarized over a period of time (</a:t>
            </a:r>
            <a:r>
              <a:rPr lang="en-US" sz="2400" i="1" dirty="0"/>
              <a:t>n </a:t>
            </a:r>
            <a:r>
              <a:rPr lang="en-US" sz="2400" dirty="0"/>
              <a:t>per month)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Also used in habitat modeling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EA849-EB32-BE41-AB00-77E0D0761B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858" y="3752603"/>
            <a:ext cx="4395293" cy="2467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47A4C1-65AF-0B4E-A8F9-82A7A9BB8606}"/>
              </a:ext>
            </a:extLst>
          </p:cNvPr>
          <p:cNvSpPr txBox="1"/>
          <p:nvPr/>
        </p:nvSpPr>
        <p:spPr>
          <a:xfrm>
            <a:off x="9298986" y="5974273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Finding Salisbury, Inc.</a:t>
            </a:r>
          </a:p>
        </p:txBody>
      </p:sp>
    </p:spTree>
    <p:extLst>
      <p:ext uri="{BB962C8B-B14F-4D97-AF65-F5344CB8AC3E}">
        <p14:creationId xmlns:p14="http://schemas.microsoft.com/office/powerpoint/2010/main" val="316746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4F65D7-E478-5C43-A28D-A6C044CC27C1}"/>
              </a:ext>
            </a:extLst>
          </p:cNvPr>
          <p:cNvSpPr txBox="1"/>
          <p:nvPr/>
        </p:nvSpPr>
        <p:spPr>
          <a:xfrm>
            <a:off x="4427536" y="427512"/>
            <a:ext cx="3336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Types of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9C25C-1462-484F-9659-2D4C9DC155E0}"/>
              </a:ext>
            </a:extLst>
          </p:cNvPr>
          <p:cNvSpPr txBox="1"/>
          <p:nvPr/>
        </p:nvSpPr>
        <p:spPr>
          <a:xfrm>
            <a:off x="1132044" y="1258785"/>
            <a:ext cx="9959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type of question can influence the choice of telemetry variables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Residence time – time spent at a receiver/location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Used to identify site fidelity to potentially important habitat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Movement behavior – inferred from variables related to travel between consecutive detections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04D37-2B38-C240-874A-FAB28901C0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205" y="3253779"/>
            <a:ext cx="3127026" cy="33853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A5C1AE-DC29-F844-A06F-32F602325445}"/>
              </a:ext>
            </a:extLst>
          </p:cNvPr>
          <p:cNvSpPr/>
          <p:nvPr/>
        </p:nvSpPr>
        <p:spPr>
          <a:xfrm>
            <a:off x="1132043" y="310730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US" sz="2400" dirty="0"/>
              <a:t>Variables include distance traveled, turning angle, velocity of travel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Designate use of different areas – migratory vs. resident habitat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19248-B0D3-E64A-A1C2-25C912C7D9A9}"/>
              </a:ext>
            </a:extLst>
          </p:cNvPr>
          <p:cNvSpPr txBox="1"/>
          <p:nvPr/>
        </p:nvSpPr>
        <p:spPr>
          <a:xfrm>
            <a:off x="1344061" y="6085086"/>
            <a:ext cx="5883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Francis, M. P., M. S. </a:t>
            </a:r>
            <a:r>
              <a:rPr lang="en-US" sz="1000" dirty="0" err="1"/>
              <a:t>Shivji</a:t>
            </a:r>
            <a:r>
              <a:rPr lang="en-US" sz="1000" dirty="0"/>
              <a:t>, C. A. J. Duffy, P. J. Rogers, M. E. Byrne, B. M. Wetherbee, S. C. Tindale, W. S. Lyon, and M. S. Meyers. 2018. Oceanic nomad or coastal resident? Behavioral switching in the shortfin </a:t>
            </a:r>
            <a:r>
              <a:rPr lang="en-US" sz="1000" dirty="0" err="1"/>
              <a:t>mako</a:t>
            </a:r>
            <a:r>
              <a:rPr lang="en-US" sz="1000" dirty="0"/>
              <a:t> shark (</a:t>
            </a:r>
            <a:r>
              <a:rPr lang="en-US" sz="1000" i="1" dirty="0" err="1"/>
              <a:t>Isurus</a:t>
            </a:r>
            <a:r>
              <a:rPr lang="en-US" sz="1000" i="1" dirty="0"/>
              <a:t> </a:t>
            </a:r>
            <a:r>
              <a:rPr lang="en-US" sz="1000" i="1" dirty="0" err="1"/>
              <a:t>oxyrhinchus</a:t>
            </a:r>
            <a:r>
              <a:rPr lang="en-US" sz="1000" dirty="0"/>
              <a:t>). Marine Biology 166:5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3A8B1-D7AF-9644-AD60-813E6F996043}"/>
              </a:ext>
            </a:extLst>
          </p:cNvPr>
          <p:cNvSpPr txBox="1"/>
          <p:nvPr/>
        </p:nvSpPr>
        <p:spPr>
          <a:xfrm>
            <a:off x="7681639" y="2884447"/>
            <a:ext cx="277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Movement Behavior States</a:t>
            </a:r>
          </a:p>
        </p:txBody>
      </p:sp>
    </p:spTree>
    <p:extLst>
      <p:ext uri="{BB962C8B-B14F-4D97-AF65-F5344CB8AC3E}">
        <p14:creationId xmlns:p14="http://schemas.microsoft.com/office/powerpoint/2010/main" val="2441152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BAE6AE-0AF8-1F43-A8F8-AAC88FE86E39}"/>
              </a:ext>
            </a:extLst>
          </p:cNvPr>
          <p:cNvSpPr txBox="1"/>
          <p:nvPr/>
        </p:nvSpPr>
        <p:spPr>
          <a:xfrm>
            <a:off x="4397370" y="427512"/>
            <a:ext cx="3397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Applying Telemetry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0F6C7-3711-0648-A41B-10A1D44749B3}"/>
              </a:ext>
            </a:extLst>
          </p:cNvPr>
          <p:cNvSpPr txBox="1"/>
          <p:nvPr/>
        </p:nvSpPr>
        <p:spPr>
          <a:xfrm>
            <a:off x="975912" y="1163781"/>
            <a:ext cx="7146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Applied uses of telemetry results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Species distribution and environmental associations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Likelihood of overlap with fishing activity, shipping, offshore infrastructure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Designating important/protected habitat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Documenting range extent/shifts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5E5AA-1842-E842-898F-6BCC370FBC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47" y="1894972"/>
            <a:ext cx="3360717" cy="4240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52B562-CBBB-3D44-8102-918E256DDD0E}"/>
              </a:ext>
            </a:extLst>
          </p:cNvPr>
          <p:cNvSpPr txBox="1"/>
          <p:nvPr/>
        </p:nvSpPr>
        <p:spPr>
          <a:xfrm>
            <a:off x="1730147" y="5935569"/>
            <a:ext cx="606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Haulsee</a:t>
            </a:r>
            <a:r>
              <a:rPr lang="en-US" sz="1000" dirty="0"/>
              <a:t> D. E., M. W. </a:t>
            </a:r>
            <a:r>
              <a:rPr lang="en-US" sz="1000" dirty="0" err="1"/>
              <a:t>Breece</a:t>
            </a:r>
            <a:r>
              <a:rPr lang="en-US" sz="1000" dirty="0"/>
              <a:t>, L. M. Brown, B. M. Wetherbee, D. A. Fox, and M. J. Oliver. 2018. Spatial ecology of </a:t>
            </a:r>
            <a:r>
              <a:rPr lang="en-US" sz="1000" i="1" dirty="0" err="1"/>
              <a:t>Carcharias</a:t>
            </a:r>
            <a:r>
              <a:rPr lang="en-US" sz="1000" i="1" dirty="0"/>
              <a:t> </a:t>
            </a:r>
            <a:r>
              <a:rPr lang="en-US" sz="1000" i="1" dirty="0" err="1"/>
              <a:t>taurus</a:t>
            </a:r>
            <a:r>
              <a:rPr lang="en-US" sz="1000" i="1" dirty="0"/>
              <a:t> </a:t>
            </a:r>
            <a:r>
              <a:rPr lang="en-US" sz="1000" dirty="0"/>
              <a:t>in the northwestern Mid-Atlantic coastal ocean. Marine Ecology Progress Series 597: 191-206.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AC3E27-69E5-7540-B7C2-579372ACF5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936" y="4001983"/>
            <a:ext cx="3887839" cy="1900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0709F4-3131-9448-A338-FB597BCEA559}"/>
              </a:ext>
            </a:extLst>
          </p:cNvPr>
          <p:cNvSpPr txBox="1"/>
          <p:nvPr/>
        </p:nvSpPr>
        <p:spPr>
          <a:xfrm>
            <a:off x="3278947" y="3665901"/>
            <a:ext cx="281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Environmental Associations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F89C92CB-5801-E646-A750-602B96B07398}"/>
              </a:ext>
            </a:extLst>
          </p:cNvPr>
          <p:cNvSpPr/>
          <p:nvPr/>
        </p:nvSpPr>
        <p:spPr>
          <a:xfrm>
            <a:off x="6673932" y="4631377"/>
            <a:ext cx="950026" cy="3209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8F443-F278-8143-8DA2-7641830E26FF}"/>
              </a:ext>
            </a:extLst>
          </p:cNvPr>
          <p:cNvSpPr txBox="1"/>
          <p:nvPr/>
        </p:nvSpPr>
        <p:spPr>
          <a:xfrm>
            <a:off x="8528418" y="1365663"/>
            <a:ext cx="2221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Modeled Habitat</a:t>
            </a:r>
          </a:p>
          <a:p>
            <a:pPr algn="ctr"/>
            <a:r>
              <a:rPr lang="en-US" b="1" dirty="0"/>
              <a:t>(Presence Likelihood)</a:t>
            </a:r>
          </a:p>
        </p:txBody>
      </p:sp>
    </p:spTree>
    <p:extLst>
      <p:ext uri="{BB962C8B-B14F-4D97-AF65-F5344CB8AC3E}">
        <p14:creationId xmlns:p14="http://schemas.microsoft.com/office/powerpoint/2010/main" val="258660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100439-724A-0D4D-A9F4-18FC438F4B62}"/>
              </a:ext>
            </a:extLst>
          </p:cNvPr>
          <p:cNvSpPr txBox="1"/>
          <p:nvPr/>
        </p:nvSpPr>
        <p:spPr>
          <a:xfrm>
            <a:off x="4397370" y="427512"/>
            <a:ext cx="3397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Applying Telemetry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33921-AD2D-5F47-8577-E61DB590446A}"/>
              </a:ext>
            </a:extLst>
          </p:cNvPr>
          <p:cNvSpPr txBox="1"/>
          <p:nvPr/>
        </p:nvSpPr>
        <p:spPr>
          <a:xfrm>
            <a:off x="975911" y="1163781"/>
            <a:ext cx="6386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Applied uses of telemetry results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Migratory routes and connections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Stock/population delineation and structure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Dispersal of particular stocks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Identifying areas where conservation efforts are needed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B55C0D-D59C-9440-937E-BF9333E6AB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582" y="1615045"/>
            <a:ext cx="3730151" cy="4585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82886F-650A-E544-BDED-4228B35CD42D}"/>
              </a:ext>
            </a:extLst>
          </p:cNvPr>
          <p:cNvSpPr txBox="1"/>
          <p:nvPr/>
        </p:nvSpPr>
        <p:spPr>
          <a:xfrm>
            <a:off x="7581362" y="1245713"/>
            <a:ext cx="3696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% of Fish From Release Site Detected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29C5C-C86A-C846-99F3-AE5D36C0169E}"/>
              </a:ext>
            </a:extLst>
          </p:cNvPr>
          <p:cNvSpPr txBox="1"/>
          <p:nvPr/>
        </p:nvSpPr>
        <p:spPr>
          <a:xfrm>
            <a:off x="774029" y="5800713"/>
            <a:ext cx="658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Brattey</a:t>
            </a:r>
            <a:r>
              <a:rPr lang="en-US" sz="1000" dirty="0"/>
              <a:t>, J., B. Healey, and D. Porter. 2008. Northern cod (</a:t>
            </a:r>
            <a:r>
              <a:rPr lang="en-US" sz="1000" i="1" dirty="0" err="1"/>
              <a:t>Gadus</a:t>
            </a:r>
            <a:r>
              <a:rPr lang="en-US" sz="1000" i="1" dirty="0"/>
              <a:t> </a:t>
            </a:r>
            <a:r>
              <a:rPr lang="en-US" sz="1000" i="1" dirty="0" err="1"/>
              <a:t>morhua</a:t>
            </a:r>
            <a:r>
              <a:rPr lang="en-US" sz="1000" dirty="0"/>
              <a:t>) 16 years after the moratorium: new information from tagging and acoustic telemetry. Canadian Science Advisory Secretariat Research Document 2008/047.</a:t>
            </a:r>
          </a:p>
        </p:txBody>
      </p:sp>
    </p:spTree>
    <p:extLst>
      <p:ext uri="{BB962C8B-B14F-4D97-AF65-F5344CB8AC3E}">
        <p14:creationId xmlns:p14="http://schemas.microsoft.com/office/powerpoint/2010/main" val="2458912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1335</Words>
  <Application>Microsoft Macintosh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60</cp:revision>
  <dcterms:created xsi:type="dcterms:W3CDTF">2020-07-13T01:32:51Z</dcterms:created>
  <dcterms:modified xsi:type="dcterms:W3CDTF">2020-07-15T20:43:02Z</dcterms:modified>
</cp:coreProperties>
</file>